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TT Lakes Neue Bold" charset="1" panose="02010001040000080307"/>
      <p:regular r:id="rId46"/>
    </p:embeddedFont>
    <p:embeddedFont>
      <p:font typeface="TT Supermolot Neue Expanded" charset="1" panose="020005030200000200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360514" y="6091051"/>
            <a:ext cx="756697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271810" y="6324513"/>
            <a:ext cx="7744380" cy="1116002"/>
            <a:chOff x="0" y="0"/>
            <a:chExt cx="2039672" cy="293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9672" cy="293927"/>
            </a:xfrm>
            <a:custGeom>
              <a:avLst/>
              <a:gdLst/>
              <a:ahLst/>
              <a:cxnLst/>
              <a:rect r="r" b="b" t="t" l="l"/>
              <a:pathLst>
                <a:path h="293927" w="2039672">
                  <a:moveTo>
                    <a:pt x="18994" y="0"/>
                  </a:moveTo>
                  <a:lnTo>
                    <a:pt x="2020678" y="0"/>
                  </a:lnTo>
                  <a:cubicBezTo>
                    <a:pt x="2031168" y="0"/>
                    <a:pt x="2039672" y="8504"/>
                    <a:pt x="2039672" y="18994"/>
                  </a:cubicBezTo>
                  <a:lnTo>
                    <a:pt x="2039672" y="274933"/>
                  </a:lnTo>
                  <a:cubicBezTo>
                    <a:pt x="2039672" y="285423"/>
                    <a:pt x="2031168" y="293927"/>
                    <a:pt x="2020678" y="293927"/>
                  </a:cubicBezTo>
                  <a:lnTo>
                    <a:pt x="18994" y="293927"/>
                  </a:lnTo>
                  <a:cubicBezTo>
                    <a:pt x="8504" y="293927"/>
                    <a:pt x="0" y="285423"/>
                    <a:pt x="0" y="274933"/>
                  </a:cubicBezTo>
                  <a:lnTo>
                    <a:pt x="0" y="18994"/>
                  </a:lnTo>
                  <a:cubicBezTo>
                    <a:pt x="0" y="8504"/>
                    <a:pt x="8504" y="0"/>
                    <a:pt x="18994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039672" cy="351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8023" y="9059894"/>
            <a:ext cx="2594373" cy="771928"/>
            <a:chOff x="0" y="0"/>
            <a:chExt cx="683292" cy="2033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3292" cy="203306"/>
            </a:xfrm>
            <a:custGeom>
              <a:avLst/>
              <a:gdLst/>
              <a:ahLst/>
              <a:cxnLst/>
              <a:rect r="r" b="b" t="t" l="l"/>
              <a:pathLst>
                <a:path h="203306" w="683292">
                  <a:moveTo>
                    <a:pt x="29841" y="0"/>
                  </a:moveTo>
                  <a:lnTo>
                    <a:pt x="653450" y="0"/>
                  </a:lnTo>
                  <a:cubicBezTo>
                    <a:pt x="669931" y="0"/>
                    <a:pt x="683292" y="13360"/>
                    <a:pt x="683292" y="29841"/>
                  </a:cubicBezTo>
                  <a:lnTo>
                    <a:pt x="683292" y="173465"/>
                  </a:lnTo>
                  <a:cubicBezTo>
                    <a:pt x="683292" y="189946"/>
                    <a:pt x="669931" y="203306"/>
                    <a:pt x="653450" y="203306"/>
                  </a:cubicBezTo>
                  <a:lnTo>
                    <a:pt x="29841" y="203306"/>
                  </a:lnTo>
                  <a:cubicBezTo>
                    <a:pt x="13360" y="203306"/>
                    <a:pt x="0" y="189946"/>
                    <a:pt x="0" y="173465"/>
                  </a:cubicBezTo>
                  <a:lnTo>
                    <a:pt x="0" y="29841"/>
                  </a:lnTo>
                  <a:cubicBezTo>
                    <a:pt x="0" y="13360"/>
                    <a:pt x="13360" y="0"/>
                    <a:pt x="29841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83292" cy="260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496584" y="196672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46724" y="2023876"/>
            <a:ext cx="13194552" cy="364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1"/>
              </a:lnSpc>
            </a:pPr>
            <a:r>
              <a:rPr lang="en-US" sz="846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ANOMALY DETECTION ON TIME SERIES GRAPHS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0514" y="6436274"/>
            <a:ext cx="7566971" cy="83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Roberto Giordano</a:t>
            </a:r>
          </a:p>
          <a:p>
            <a:pPr algn="ctr">
              <a:lnSpc>
                <a:spcPts val="3308"/>
              </a:lnSpc>
            </a:pPr>
            <a:r>
              <a:rPr lang="en-US" sz="236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A.A 2024/2025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03524" y="9072997"/>
            <a:ext cx="214337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Supervisor: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Karina Chichifoi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4714" y="1853973"/>
            <a:ext cx="14618572" cy="10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60"/>
              </a:lnSpc>
            </a:pPr>
            <a:r>
              <a:rPr lang="en-US" b="true" sz="760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Architecture: 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34714" y="3929941"/>
            <a:ext cx="14618572" cy="4458665"/>
          </a:xfrm>
          <a:custGeom>
            <a:avLst/>
            <a:gdLst/>
            <a:ahLst/>
            <a:cxnLst/>
            <a:rect r="r" b="b" t="t" l="l"/>
            <a:pathLst>
              <a:path h="4458665" w="14618572">
                <a:moveTo>
                  <a:pt x="0" y="0"/>
                </a:moveTo>
                <a:lnTo>
                  <a:pt x="14618572" y="0"/>
                </a:lnTo>
                <a:lnTo>
                  <a:pt x="14618572" y="4458664"/>
                </a:lnTo>
                <a:lnTo>
                  <a:pt x="0" y="4458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312605"/>
            <a:ext cx="17259300" cy="6385941"/>
          </a:xfrm>
          <a:custGeom>
            <a:avLst/>
            <a:gdLst/>
            <a:ahLst/>
            <a:cxnLst/>
            <a:rect r="r" b="b" t="t" l="l"/>
            <a:pathLst>
              <a:path h="6385941" w="17259300">
                <a:moveTo>
                  <a:pt x="0" y="0"/>
                </a:moveTo>
                <a:lnTo>
                  <a:pt x="17259300" y="0"/>
                </a:lnTo>
                <a:lnTo>
                  <a:pt x="17259300" y="6385941"/>
                </a:lnTo>
                <a:lnTo>
                  <a:pt x="0" y="6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1152525"/>
            <a:ext cx="12625545" cy="163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65"/>
              </a:lnSpc>
            </a:pPr>
            <a:r>
              <a:rPr lang="en-US" b="true" sz="636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Architecture: temporal block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127367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8" y="0"/>
                </a:lnTo>
                <a:lnTo>
                  <a:pt x="11301258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1152525"/>
            <a:ext cx="12625545" cy="163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65"/>
              </a:lnSpc>
            </a:pPr>
            <a:r>
              <a:rPr lang="en-US" b="true" sz="636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Architecture: spatial block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2600" y="1933575"/>
            <a:ext cx="838564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 u="none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Experiments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445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4808" y="2555500"/>
            <a:ext cx="13178383" cy="6292678"/>
          </a:xfrm>
          <a:custGeom>
            <a:avLst/>
            <a:gdLst/>
            <a:ahLst/>
            <a:cxnLst/>
            <a:rect r="r" b="b" t="t" l="l"/>
            <a:pathLst>
              <a:path h="6292678" w="13178383">
                <a:moveTo>
                  <a:pt x="0" y="0"/>
                </a:moveTo>
                <a:lnTo>
                  <a:pt x="13178384" y="0"/>
                </a:lnTo>
                <a:lnTo>
                  <a:pt x="13178384" y="6292677"/>
                </a:lnTo>
                <a:lnTo>
                  <a:pt x="0" y="6292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Experiments: Data Splitting Strategy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932063"/>
            <a:ext cx="17259300" cy="5566124"/>
          </a:xfrm>
          <a:custGeom>
            <a:avLst/>
            <a:gdLst/>
            <a:ahLst/>
            <a:cxnLst/>
            <a:rect r="r" b="b" t="t" l="l"/>
            <a:pathLst>
              <a:path h="5566124" w="17259300">
                <a:moveTo>
                  <a:pt x="0" y="0"/>
                </a:moveTo>
                <a:lnTo>
                  <a:pt x="17259300" y="0"/>
                </a:lnTo>
                <a:lnTo>
                  <a:pt x="17259300" y="5566124"/>
                </a:lnTo>
                <a:lnTo>
                  <a:pt x="0" y="556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2328" y="1458679"/>
            <a:ext cx="10263345" cy="82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3"/>
              </a:lnSpc>
            </a:pPr>
            <a:r>
              <a:rPr lang="en-US" sz="504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Experiments: Dataset variation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8112" y="3569439"/>
            <a:ext cx="14093312" cy="4421777"/>
          </a:xfrm>
          <a:custGeom>
            <a:avLst/>
            <a:gdLst/>
            <a:ahLst/>
            <a:cxnLst/>
            <a:rect r="r" b="b" t="t" l="l"/>
            <a:pathLst>
              <a:path h="4421777" w="14093312">
                <a:moveTo>
                  <a:pt x="0" y="0"/>
                </a:moveTo>
                <a:lnTo>
                  <a:pt x="14093312" y="0"/>
                </a:lnTo>
                <a:lnTo>
                  <a:pt x="14093312" y="4421777"/>
                </a:lnTo>
                <a:lnTo>
                  <a:pt x="0" y="442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3745" y="1196980"/>
            <a:ext cx="77310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Experiments: Architectures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535474"/>
            <a:ext cx="11301259" cy="3870681"/>
          </a:xfrm>
          <a:custGeom>
            <a:avLst/>
            <a:gdLst/>
            <a:ahLst/>
            <a:cxnLst/>
            <a:rect r="r" b="b" t="t" l="l"/>
            <a:pathLst>
              <a:path h="3870681" w="11301259">
                <a:moveTo>
                  <a:pt x="0" y="0"/>
                </a:moveTo>
                <a:lnTo>
                  <a:pt x="11301258" y="0"/>
                </a:lnTo>
                <a:lnTo>
                  <a:pt x="11301258" y="3870682"/>
                </a:lnTo>
                <a:lnTo>
                  <a:pt x="0" y="387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3745" y="1196980"/>
            <a:ext cx="93987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Experiments: Activation and Gate Functions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4966" y="52169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7642" y="6291402"/>
            <a:ext cx="4881321" cy="2822394"/>
            <a:chOff x="0" y="0"/>
            <a:chExt cx="1349362" cy="780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61406" y="6291402"/>
            <a:ext cx="4881321" cy="2822394"/>
            <a:chOff x="0" y="0"/>
            <a:chExt cx="1349362" cy="7802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77979" y="6291402"/>
            <a:ext cx="4881321" cy="2822394"/>
            <a:chOff x="0" y="0"/>
            <a:chExt cx="1349362" cy="780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76326" y="6583583"/>
            <a:ext cx="723055" cy="640232"/>
          </a:xfrm>
          <a:custGeom>
            <a:avLst/>
            <a:gdLst/>
            <a:ahLst/>
            <a:cxnLst/>
            <a:rect r="r" b="b" t="t" l="l"/>
            <a:pathLst>
              <a:path h="640232" w="723055">
                <a:moveTo>
                  <a:pt x="0" y="0"/>
                </a:moveTo>
                <a:lnTo>
                  <a:pt x="723055" y="0"/>
                </a:lnTo>
                <a:lnTo>
                  <a:pt x="723055" y="640232"/>
                </a:lnTo>
                <a:lnTo>
                  <a:pt x="0" y="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98771" y="6564031"/>
            <a:ext cx="596893" cy="596893"/>
          </a:xfrm>
          <a:custGeom>
            <a:avLst/>
            <a:gdLst/>
            <a:ahLst/>
            <a:cxnLst/>
            <a:rect r="r" b="b" t="t" l="l"/>
            <a:pathLst>
              <a:path h="596893" w="596893">
                <a:moveTo>
                  <a:pt x="0" y="0"/>
                </a:moveTo>
                <a:lnTo>
                  <a:pt x="596893" y="0"/>
                </a:lnTo>
                <a:lnTo>
                  <a:pt x="596893" y="596894"/>
                </a:lnTo>
                <a:lnTo>
                  <a:pt x="0" y="596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450588" y="6529848"/>
            <a:ext cx="590518" cy="640601"/>
          </a:xfrm>
          <a:custGeom>
            <a:avLst/>
            <a:gdLst/>
            <a:ahLst/>
            <a:cxnLst/>
            <a:rect r="r" b="b" t="t" l="l"/>
            <a:pathLst>
              <a:path h="640601" w="590518">
                <a:moveTo>
                  <a:pt x="0" y="0"/>
                </a:moveTo>
                <a:lnTo>
                  <a:pt x="590518" y="0"/>
                </a:lnTo>
                <a:lnTo>
                  <a:pt x="590518" y="640602"/>
                </a:lnTo>
                <a:lnTo>
                  <a:pt x="0" y="640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47642" y="913425"/>
            <a:ext cx="14430655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b="true" sz="39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Experiments: Loss functions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3790" y="7863133"/>
            <a:ext cx="37690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Absolute error between input and output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79015" y="7855056"/>
            <a:ext cx="37690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MSE and/or L1 applied to latent space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8649" y="7863133"/>
            <a:ext cx="37690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Different weights for a combination of them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3790" y="7179975"/>
            <a:ext cx="327253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79015" y="7283835"/>
            <a:ext cx="327253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Latent space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95277" y="7256829"/>
            <a:ext cx="395535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Weighted Function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47642" y="2867652"/>
            <a:ext cx="4881321" cy="2822394"/>
            <a:chOff x="0" y="0"/>
            <a:chExt cx="1349362" cy="7802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61406" y="2867652"/>
            <a:ext cx="4881321" cy="2822394"/>
            <a:chOff x="0" y="0"/>
            <a:chExt cx="1349362" cy="7802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377979" y="2867652"/>
            <a:ext cx="4881321" cy="2822394"/>
            <a:chOff x="0" y="0"/>
            <a:chExt cx="1349362" cy="7802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49362" cy="780205"/>
            </a:xfrm>
            <a:custGeom>
              <a:avLst/>
              <a:gdLst/>
              <a:ahLst/>
              <a:cxnLst/>
              <a:rect r="r" b="b" t="t" l="l"/>
              <a:pathLst>
                <a:path h="780205" w="1349362">
                  <a:moveTo>
                    <a:pt x="23790" y="0"/>
                  </a:moveTo>
                  <a:lnTo>
                    <a:pt x="1325572" y="0"/>
                  </a:lnTo>
                  <a:cubicBezTo>
                    <a:pt x="1331881" y="0"/>
                    <a:pt x="1337933" y="2506"/>
                    <a:pt x="1342394" y="6968"/>
                  </a:cubicBezTo>
                  <a:cubicBezTo>
                    <a:pt x="1346856" y="11430"/>
                    <a:pt x="1349362" y="17481"/>
                    <a:pt x="1349362" y="23790"/>
                  </a:cubicBezTo>
                  <a:lnTo>
                    <a:pt x="1349362" y="756415"/>
                  </a:lnTo>
                  <a:cubicBezTo>
                    <a:pt x="1349362" y="769554"/>
                    <a:pt x="1338711" y="780205"/>
                    <a:pt x="1325572" y="780205"/>
                  </a:cubicBezTo>
                  <a:lnTo>
                    <a:pt x="23790" y="780205"/>
                  </a:lnTo>
                  <a:cubicBezTo>
                    <a:pt x="17481" y="780205"/>
                    <a:pt x="11430" y="777699"/>
                    <a:pt x="6968" y="773237"/>
                  </a:cubicBezTo>
                  <a:cubicBezTo>
                    <a:pt x="2506" y="768776"/>
                    <a:pt x="0" y="762724"/>
                    <a:pt x="0" y="756415"/>
                  </a:cubicBezTo>
                  <a:lnTo>
                    <a:pt x="0" y="23790"/>
                  </a:lnTo>
                  <a:cubicBezTo>
                    <a:pt x="0" y="10651"/>
                    <a:pt x="10651" y="0"/>
                    <a:pt x="237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49362" cy="83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5176326" y="3159834"/>
            <a:ext cx="723055" cy="640232"/>
          </a:xfrm>
          <a:custGeom>
            <a:avLst/>
            <a:gdLst/>
            <a:ahLst/>
            <a:cxnLst/>
            <a:rect r="r" b="b" t="t" l="l"/>
            <a:pathLst>
              <a:path h="640232" w="723055">
                <a:moveTo>
                  <a:pt x="0" y="0"/>
                </a:moveTo>
                <a:lnTo>
                  <a:pt x="723055" y="0"/>
                </a:lnTo>
                <a:lnTo>
                  <a:pt x="723055" y="640232"/>
                </a:lnTo>
                <a:lnTo>
                  <a:pt x="0" y="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798771" y="3140282"/>
            <a:ext cx="596893" cy="596893"/>
          </a:xfrm>
          <a:custGeom>
            <a:avLst/>
            <a:gdLst/>
            <a:ahLst/>
            <a:cxnLst/>
            <a:rect r="r" b="b" t="t" l="l"/>
            <a:pathLst>
              <a:path h="596893" w="596893">
                <a:moveTo>
                  <a:pt x="0" y="0"/>
                </a:moveTo>
                <a:lnTo>
                  <a:pt x="596893" y="0"/>
                </a:lnTo>
                <a:lnTo>
                  <a:pt x="596893" y="596893"/>
                </a:lnTo>
                <a:lnTo>
                  <a:pt x="0" y="596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450588" y="3106099"/>
            <a:ext cx="590518" cy="640601"/>
          </a:xfrm>
          <a:custGeom>
            <a:avLst/>
            <a:gdLst/>
            <a:ahLst/>
            <a:cxnLst/>
            <a:rect r="r" b="b" t="t" l="l"/>
            <a:pathLst>
              <a:path h="640601" w="590518">
                <a:moveTo>
                  <a:pt x="0" y="0"/>
                </a:moveTo>
                <a:lnTo>
                  <a:pt x="590518" y="0"/>
                </a:lnTo>
                <a:lnTo>
                  <a:pt x="590518" y="640601"/>
                </a:lnTo>
                <a:lnTo>
                  <a:pt x="0" y="640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903790" y="4439383"/>
            <a:ext cx="37690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Mean square error between input and output.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79015" y="4431306"/>
            <a:ext cx="376902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The distances of the nodes in the input must be preserved in the latent space.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78649" y="4439383"/>
            <a:ext cx="376902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Linked nodes must be similar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03790" y="3605432"/>
            <a:ext cx="327253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79015" y="3499761"/>
            <a:ext cx="3272536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Edge Weight Preservation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95277" y="3833079"/>
            <a:ext cx="395535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Pairwise similarity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5326" y="1343025"/>
            <a:ext cx="1323817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Experiments: Data input for training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14621" y="5460717"/>
            <a:ext cx="4587801" cy="5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  <a:spcBef>
                <a:spcPct val="0"/>
              </a:spcBef>
            </a:pPr>
            <a:r>
              <a:rPr lang="en-US" sz="3357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Temporal Window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621" y="6296129"/>
            <a:ext cx="45878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 u="none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8-16-24 days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305" y="5414363"/>
            <a:ext cx="111002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4"/>
              </a:lnSpc>
            </a:pPr>
            <a:r>
              <a:rPr lang="en-US" sz="6203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4894" y="5460717"/>
            <a:ext cx="4587801" cy="5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  <a:spcBef>
                <a:spcPct val="0"/>
              </a:spcBef>
            </a:pPr>
            <a:r>
              <a:rPr lang="en-US" sz="3357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Batch Size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4894" y="6296129"/>
            <a:ext cx="45878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 u="none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2-4-16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5578" y="5414363"/>
            <a:ext cx="111002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4"/>
              </a:lnSpc>
            </a:pPr>
            <a:r>
              <a:rPr lang="en-US" sz="6203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02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7341464" y="6303239"/>
            <a:ext cx="36050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536245" y="8618068"/>
            <a:ext cx="723055" cy="640232"/>
          </a:xfrm>
          <a:custGeom>
            <a:avLst/>
            <a:gdLst/>
            <a:ahLst/>
            <a:cxnLst/>
            <a:rect r="r" b="b" t="t" l="l"/>
            <a:pathLst>
              <a:path h="640232" w="723055">
                <a:moveTo>
                  <a:pt x="0" y="0"/>
                </a:moveTo>
                <a:lnTo>
                  <a:pt x="723055" y="0"/>
                </a:lnTo>
                <a:lnTo>
                  <a:pt x="723055" y="640232"/>
                </a:lnTo>
                <a:lnTo>
                  <a:pt x="0" y="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4922215" y="-89887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901" y="271999"/>
            <a:ext cx="6479096" cy="9743002"/>
          </a:xfrm>
          <a:custGeom>
            <a:avLst/>
            <a:gdLst/>
            <a:ahLst/>
            <a:cxnLst/>
            <a:rect r="r" b="b" t="t" l="l"/>
            <a:pathLst>
              <a:path h="9743002" w="6479096">
                <a:moveTo>
                  <a:pt x="0" y="0"/>
                </a:moveTo>
                <a:lnTo>
                  <a:pt x="6479096" y="0"/>
                </a:lnTo>
                <a:lnTo>
                  <a:pt x="6479096" y="9743002"/>
                </a:lnTo>
                <a:lnTo>
                  <a:pt x="0" y="9743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56123" y="2756023"/>
            <a:ext cx="8384422" cy="4513698"/>
            <a:chOff x="0" y="0"/>
            <a:chExt cx="11179230" cy="60182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1667" y="0"/>
              <a:ext cx="10356836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b="true" sz="9000">
                  <a:solidFill>
                    <a:srgbClr val="242424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61667" y="2719439"/>
              <a:ext cx="10356836" cy="329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242424"/>
                  </a:solidFill>
                  <a:latin typeface="TT Supermolot Neue Expanded"/>
                  <a:ea typeface="TT Supermolot Neue Expanded"/>
                  <a:cs typeface="TT Supermolot Neue Expanded"/>
                  <a:sym typeface="TT Supermolot Neue Expanded"/>
                </a:rPr>
                <a:t>•Industry 4.0</a:t>
              </a:r>
            </a:p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242424"/>
                  </a:solidFill>
                  <a:latin typeface="TT Supermolot Neue Expanded"/>
                  <a:ea typeface="TT Supermolot Neue Expanded"/>
                  <a:cs typeface="TT Supermolot Neue Expanded"/>
                  <a:sym typeface="TT Supermolot Neue Expanded"/>
                </a:rPr>
                <a:t>•Cybersecurity threats</a:t>
              </a:r>
            </a:p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242424"/>
                  </a:solidFill>
                  <a:latin typeface="TT Supermolot Neue Expanded"/>
                  <a:ea typeface="TT Supermolot Neue Expanded"/>
                  <a:cs typeface="TT Supermolot Neue Expanded"/>
                  <a:sym typeface="TT Supermolot Neue Expanded"/>
                </a:rPr>
                <a:t>•Anomaly Detection</a:t>
              </a:r>
            </a:p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242424"/>
                  </a:solidFill>
                  <a:latin typeface="TT Supermolot Neue Expanded"/>
                  <a:ea typeface="TT Supermolot Neue Expanded"/>
                  <a:cs typeface="TT Supermolot Neue Expanded"/>
                  <a:sym typeface="TT Supermolot Neue Expanded"/>
                </a:rPr>
                <a:t>•Spatial and Temporal Correlation</a:t>
              </a:r>
            </a:p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242424"/>
                  </a:solidFill>
                  <a:latin typeface="TT Supermolot Neue Expanded"/>
                  <a:ea typeface="TT Supermolot Neue Expanded"/>
                  <a:cs typeface="TT Supermolot Neue Expanded"/>
                  <a:sym typeface="TT Supermolot Neue Expanded"/>
                </a:rPr>
                <a:t>•Novel approach applied in this field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cap="flat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62272"/>
            <a:ext cx="16230600" cy="121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54"/>
              </a:lnSpc>
              <a:spcBef>
                <a:spcPct val="0"/>
              </a:spcBef>
            </a:pPr>
            <a:r>
              <a:rPr lang="en-US" b="true" sz="7109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Final Architecture and Parameters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6" id="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92923" y="1567233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992923" y="2448928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9992923" y="3330624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992923" y="4212319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992923" y="5094015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992923" y="5964950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9992923" y="6846645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9992923" y="7739101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9992923" y="8620796"/>
            <a:ext cx="7092179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1413520" y="1020991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Kernel Size: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3520" y="1895120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Stride: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3520" y="2769248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Padding: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13520" y="3643376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Chebyshev Polynomial Order (K):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3520" y="4517505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Gated Function: Sigmoid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3520" y="5391633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Activation Function: Leaky ReLU (Slope 0.01)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77048" y="1015026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</a:t>
            </a:r>
            <a:r>
              <a:rPr lang="en-US" sz="2060" u="none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77048" y="1889155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7048" y="2763283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77048" y="3637411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7048" y="4511540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77048" y="5385668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77048" y="6259797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77048" y="7133925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77048" y="8018814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77048" y="8893154"/>
            <a:ext cx="818665" cy="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206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13520" y="6265761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Architecture: Encoder-decoder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13520" y="7139890"/>
            <a:ext cx="50129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Training Epochs: 150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13520" y="7886666"/>
            <a:ext cx="501298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"/>
              </a:lnSpc>
            </a:pPr>
            <a:r>
              <a:rPr lang="en-US" sz="14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Loss: Edge Weight Preservation + Pairwise Similarity + MSE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13520" y="8760577"/>
            <a:ext cx="5012986" cy="55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6"/>
              </a:lnSpc>
            </a:pPr>
            <a:r>
              <a:rPr lang="en-US" sz="1477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Dataset: subdata_extended (2013 and 2015), without augmentation.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3394422"/>
            <a:ext cx="7578725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b="true" sz="6399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Best model configuration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37251" y="5181904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237251" y="6693074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551879" y="4302058"/>
            <a:ext cx="8167834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Parameters: 22976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1879" y="5726306"/>
            <a:ext cx="8955095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 of channels evoved through the layers: 8-&gt;16-&gt;32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1879" y="7150555"/>
            <a:ext cx="9524735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Temporal layers halved the temporal dimension at each step.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1386" y="4268059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</a:t>
            </a:r>
            <a:r>
              <a:rPr lang="en-US" sz="3294" u="none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1386" y="5692308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1386" y="7116556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1386" y="8540804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3364" y="1410580"/>
            <a:ext cx="1402127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Architectural Details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758206" y="3132051"/>
            <a:ext cx="12771587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551879" y="8343442"/>
            <a:ext cx="9524735" cy="9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Training and evaluation were conducted using a batch size of 2 for training and validation,and 1 for testing.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237251" y="8193631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37251" y="5181904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237251" y="6693074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551879" y="4302058"/>
            <a:ext cx="8167834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 of nodes: 1657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1879" y="5726306"/>
            <a:ext cx="8955095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 of features: 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1879" y="7150555"/>
            <a:ext cx="9524735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Temporal steps: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1386" y="4268059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</a:t>
            </a:r>
            <a:r>
              <a:rPr lang="en-US" sz="3294" u="none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1386" y="5692308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1386" y="7116556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1386" y="8540804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3364" y="800980"/>
            <a:ext cx="1402127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 statistics and model Inputs: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758206" y="3132051"/>
            <a:ext cx="12771587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551879" y="8343442"/>
            <a:ext cx="9524735" cy="44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Train/Val/Test split: 70%-15%-15%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237251" y="8193631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37251" y="5181904"/>
            <a:ext cx="11555536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551879" y="4302058"/>
            <a:ext cx="8167834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Edge index shape: [2, 12564]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51879" y="5726306"/>
            <a:ext cx="8955095" cy="43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238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Edge weights shape: [12564]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11386" y="4268059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</a:t>
            </a:r>
            <a:r>
              <a:rPr lang="en-US" sz="3294" u="none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11386" y="5692308"/>
            <a:ext cx="1333879" cy="5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2"/>
              </a:lnSpc>
              <a:spcBef>
                <a:spcPct val="0"/>
              </a:spcBef>
            </a:pPr>
            <a:r>
              <a:rPr lang="en-US" sz="3294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3364" y="1410580"/>
            <a:ext cx="1402127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Edge Structure</a:t>
            </a:r>
          </a:p>
        </p:txBody>
      </p:sp>
      <p:sp>
        <p:nvSpPr>
          <p:cNvPr name="AutoShape 8" id="8"/>
          <p:cNvSpPr/>
          <p:nvPr/>
        </p:nvSpPr>
        <p:spPr>
          <a:xfrm>
            <a:off x="2758206" y="3132051"/>
            <a:ext cx="12771587" cy="0"/>
          </a:xfrm>
          <a:prstGeom prst="line">
            <a:avLst/>
          </a:prstGeom>
          <a:ln cap="rnd" w="9525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27584"/>
            <a:ext cx="17259300" cy="5825014"/>
          </a:xfrm>
          <a:custGeom>
            <a:avLst/>
            <a:gdLst/>
            <a:ahLst/>
            <a:cxnLst/>
            <a:rect r="r" b="b" t="t" l="l"/>
            <a:pathLst>
              <a:path h="5825014" w="17259300">
                <a:moveTo>
                  <a:pt x="0" y="0"/>
                </a:moveTo>
                <a:lnTo>
                  <a:pt x="17259300" y="0"/>
                </a:lnTo>
                <a:lnTo>
                  <a:pt x="17259300" y="5825014"/>
                </a:lnTo>
                <a:lnTo>
                  <a:pt x="0" y="582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93068"/>
            <a:ext cx="17259300" cy="5825014"/>
          </a:xfrm>
          <a:custGeom>
            <a:avLst/>
            <a:gdLst/>
            <a:ahLst/>
            <a:cxnLst/>
            <a:rect r="r" b="b" t="t" l="l"/>
            <a:pathLst>
              <a:path h="5825014" w="17259300">
                <a:moveTo>
                  <a:pt x="0" y="0"/>
                </a:moveTo>
                <a:lnTo>
                  <a:pt x="17259300" y="0"/>
                </a:lnTo>
                <a:lnTo>
                  <a:pt x="17259300" y="5825014"/>
                </a:lnTo>
                <a:lnTo>
                  <a:pt x="0" y="582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b="true" sz="9000" strike="noStrik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93068"/>
            <a:ext cx="17259300" cy="5825014"/>
          </a:xfrm>
          <a:custGeom>
            <a:avLst/>
            <a:gdLst/>
            <a:ahLst/>
            <a:cxnLst/>
            <a:rect r="r" b="b" t="t" l="l"/>
            <a:pathLst>
              <a:path h="5825014" w="17259300">
                <a:moveTo>
                  <a:pt x="0" y="0"/>
                </a:moveTo>
                <a:lnTo>
                  <a:pt x="17259300" y="0"/>
                </a:lnTo>
                <a:lnTo>
                  <a:pt x="17259300" y="5825014"/>
                </a:lnTo>
                <a:lnTo>
                  <a:pt x="0" y="582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b="true" sz="9000" strike="noStrik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93068"/>
            <a:ext cx="17259300" cy="5825014"/>
          </a:xfrm>
          <a:custGeom>
            <a:avLst/>
            <a:gdLst/>
            <a:ahLst/>
            <a:cxnLst/>
            <a:rect r="r" b="b" t="t" l="l"/>
            <a:pathLst>
              <a:path h="5825014" w="17259300">
                <a:moveTo>
                  <a:pt x="0" y="0"/>
                </a:moveTo>
                <a:lnTo>
                  <a:pt x="17259300" y="0"/>
                </a:lnTo>
                <a:lnTo>
                  <a:pt x="17259300" y="5825014"/>
                </a:lnTo>
                <a:lnTo>
                  <a:pt x="0" y="582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b="true" sz="9000" strike="noStrik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614642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6"/>
                </a:lnTo>
                <a:lnTo>
                  <a:pt x="0" y="5781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b="true" sz="9000" strike="noStrik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738" y="1028700"/>
            <a:ext cx="6960520" cy="3854388"/>
          </a:xfrm>
          <a:custGeom>
            <a:avLst/>
            <a:gdLst/>
            <a:ahLst/>
            <a:cxnLst/>
            <a:rect r="r" b="b" t="t" l="l"/>
            <a:pathLst>
              <a:path h="3854388" w="6960520">
                <a:moveTo>
                  <a:pt x="0" y="0"/>
                </a:moveTo>
                <a:lnTo>
                  <a:pt x="6960520" y="0"/>
                </a:lnTo>
                <a:lnTo>
                  <a:pt x="6960520" y="3854388"/>
                </a:lnTo>
                <a:lnTo>
                  <a:pt x="0" y="3854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792343"/>
            <a:ext cx="7182596" cy="3124545"/>
            <a:chOff x="0" y="0"/>
            <a:chExt cx="1696023" cy="7377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6023" cy="737797"/>
            </a:xfrm>
            <a:custGeom>
              <a:avLst/>
              <a:gdLst/>
              <a:ahLst/>
              <a:cxnLst/>
              <a:rect r="r" b="b" t="t" l="l"/>
              <a:pathLst>
                <a:path h="737797" w="1696023">
                  <a:moveTo>
                    <a:pt x="11857" y="0"/>
                  </a:moveTo>
                  <a:lnTo>
                    <a:pt x="1684166" y="0"/>
                  </a:lnTo>
                  <a:cubicBezTo>
                    <a:pt x="1687311" y="0"/>
                    <a:pt x="1690326" y="1249"/>
                    <a:pt x="1692550" y="3473"/>
                  </a:cubicBezTo>
                  <a:cubicBezTo>
                    <a:pt x="1694773" y="5696"/>
                    <a:pt x="1696023" y="8712"/>
                    <a:pt x="1696023" y="11857"/>
                  </a:cubicBezTo>
                  <a:lnTo>
                    <a:pt x="1696023" y="725940"/>
                  </a:lnTo>
                  <a:cubicBezTo>
                    <a:pt x="1696023" y="732489"/>
                    <a:pt x="1690714" y="737797"/>
                    <a:pt x="1684166" y="737797"/>
                  </a:cubicBezTo>
                  <a:lnTo>
                    <a:pt x="11857" y="737797"/>
                  </a:lnTo>
                  <a:cubicBezTo>
                    <a:pt x="8712" y="737797"/>
                    <a:pt x="5696" y="736548"/>
                    <a:pt x="3473" y="734324"/>
                  </a:cubicBezTo>
                  <a:cubicBezTo>
                    <a:pt x="1249" y="732101"/>
                    <a:pt x="0" y="729085"/>
                    <a:pt x="0" y="725940"/>
                  </a:cubicBezTo>
                  <a:lnTo>
                    <a:pt x="0" y="11857"/>
                  </a:lnTo>
                  <a:cubicBezTo>
                    <a:pt x="0" y="8712"/>
                    <a:pt x="1249" y="5696"/>
                    <a:pt x="3473" y="3473"/>
                  </a:cubicBezTo>
                  <a:cubicBezTo>
                    <a:pt x="5696" y="1249"/>
                    <a:pt x="8712" y="0"/>
                    <a:pt x="1185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6023" cy="794947"/>
            </a:xfrm>
            <a:prstGeom prst="rect">
              <a:avLst/>
            </a:prstGeom>
          </p:spPr>
          <p:txBody>
            <a:bodyPr anchor="ctr" rtlCol="false" tIns="56661" lIns="56661" bIns="56661" rIns="56661"/>
            <a:lstStyle/>
            <a:p>
              <a:pPr algn="ctr">
                <a:lnSpc>
                  <a:spcPts val="368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7365239"/>
            <a:ext cx="7182596" cy="0"/>
          </a:xfrm>
          <a:prstGeom prst="line">
            <a:avLst/>
          </a:prstGeom>
          <a:ln cap="flat" w="9525">
            <a:solidFill>
              <a:srgbClr val="3A3A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4487198" y="5745325"/>
            <a:ext cx="0" cy="3171563"/>
          </a:xfrm>
          <a:prstGeom prst="line">
            <a:avLst/>
          </a:prstGeom>
          <a:ln cap="flat" w="9525">
            <a:solidFill>
              <a:srgbClr val="3A3A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610817" y="6136589"/>
            <a:ext cx="1580832" cy="5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3876" b="true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1410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5687" y="6136589"/>
            <a:ext cx="2481460" cy="5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3876" b="true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64.1 GB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25687" y="7627542"/>
            <a:ext cx="1977108" cy="5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3876" b="true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Europe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817" y="7627542"/>
            <a:ext cx="2876380" cy="55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3876" b="true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8 months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0817" y="6749243"/>
            <a:ext cx="2675886" cy="38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23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Granules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25687" y="6749243"/>
            <a:ext cx="2675886" cy="38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23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out of 2.5 TB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25687" y="8240196"/>
            <a:ext cx="2950563" cy="38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230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window selected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0817" y="8249721"/>
            <a:ext cx="3009181" cy="33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007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across 2013 and 2015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0188" y="3554607"/>
            <a:ext cx="7749112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3"/>
              </a:lnSpc>
              <a:spcBef>
                <a:spcPct val="0"/>
              </a:spcBef>
            </a:pPr>
            <a:r>
              <a:rPr lang="en-US" b="true" sz="5919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DATASET: SNDRSNML2RMS_1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10188" y="5705597"/>
            <a:ext cx="7749112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•The EarthData tool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• Data Organization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-939309" y="-1422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3549158"/>
            <a:ext cx="17259300" cy="5781865"/>
          </a:xfrm>
          <a:custGeom>
            <a:avLst/>
            <a:gdLst/>
            <a:ahLst/>
            <a:cxnLst/>
            <a:rect r="r" b="b" t="t" l="l"/>
            <a:pathLst>
              <a:path h="5781865" w="17259300">
                <a:moveTo>
                  <a:pt x="0" y="0"/>
                </a:moveTo>
                <a:lnTo>
                  <a:pt x="17259300" y="0"/>
                </a:lnTo>
                <a:lnTo>
                  <a:pt x="17259300" y="5781865"/>
                </a:lnTo>
                <a:lnTo>
                  <a:pt x="0" y="578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915" y="1059503"/>
            <a:ext cx="1481938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10500" strike="noStrike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5609552"/>
            <a:ext cx="718259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4487198" y="5745325"/>
            <a:ext cx="0" cy="3171563"/>
          </a:xfrm>
          <a:prstGeom prst="line">
            <a:avLst/>
          </a:prstGeom>
          <a:ln cap="flat" w="9525">
            <a:solidFill>
              <a:srgbClr val="3A3A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74801" y="596271"/>
            <a:ext cx="5528766" cy="4877508"/>
          </a:xfrm>
          <a:custGeom>
            <a:avLst/>
            <a:gdLst/>
            <a:ahLst/>
            <a:cxnLst/>
            <a:rect r="r" b="b" t="t" l="l"/>
            <a:pathLst>
              <a:path h="4877508" w="5528766">
                <a:moveTo>
                  <a:pt x="0" y="0"/>
                </a:moveTo>
                <a:lnTo>
                  <a:pt x="5528766" y="0"/>
                </a:lnTo>
                <a:lnTo>
                  <a:pt x="5528766" y="4877508"/>
                </a:lnTo>
                <a:lnTo>
                  <a:pt x="0" y="487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40187" y="5791322"/>
            <a:ext cx="5463380" cy="4009302"/>
          </a:xfrm>
          <a:custGeom>
            <a:avLst/>
            <a:gdLst/>
            <a:ahLst/>
            <a:cxnLst/>
            <a:rect r="r" b="b" t="t" l="l"/>
            <a:pathLst>
              <a:path h="4009302" w="5463380">
                <a:moveTo>
                  <a:pt x="0" y="0"/>
                </a:moveTo>
                <a:lnTo>
                  <a:pt x="5463380" y="0"/>
                </a:lnTo>
                <a:lnTo>
                  <a:pt x="5463380" y="4009303"/>
                </a:lnTo>
                <a:lnTo>
                  <a:pt x="0" y="4009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10188" y="3554607"/>
            <a:ext cx="7749112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3"/>
              </a:lnSpc>
              <a:spcBef>
                <a:spcPct val="0"/>
              </a:spcBef>
            </a:pPr>
            <a:r>
              <a:rPr lang="en-US" b="true" sz="591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DATASET: SNDRSNML2RMS_1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0188" y="5705597"/>
            <a:ext cx="7749112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•Analysis and interpretation of data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9009" y="5770245"/>
            <a:ext cx="5259370" cy="1673552"/>
            <a:chOff x="0" y="0"/>
            <a:chExt cx="1385184" cy="440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5184" cy="440771"/>
            </a:xfrm>
            <a:custGeom>
              <a:avLst/>
              <a:gdLst/>
              <a:ahLst/>
              <a:cxnLst/>
              <a:rect r="r" b="b" t="t" l="l"/>
              <a:pathLst>
                <a:path h="440771" w="1385184">
                  <a:moveTo>
                    <a:pt x="27968" y="0"/>
                  </a:moveTo>
                  <a:lnTo>
                    <a:pt x="1357216" y="0"/>
                  </a:lnTo>
                  <a:cubicBezTo>
                    <a:pt x="1364633" y="0"/>
                    <a:pt x="1371747" y="2947"/>
                    <a:pt x="1376992" y="8192"/>
                  </a:cubicBezTo>
                  <a:cubicBezTo>
                    <a:pt x="1382237" y="13437"/>
                    <a:pt x="1385184" y="20551"/>
                    <a:pt x="1385184" y="27968"/>
                  </a:cubicBezTo>
                  <a:lnTo>
                    <a:pt x="1385184" y="412802"/>
                  </a:lnTo>
                  <a:cubicBezTo>
                    <a:pt x="1385184" y="420220"/>
                    <a:pt x="1382237" y="427334"/>
                    <a:pt x="1376992" y="432579"/>
                  </a:cubicBezTo>
                  <a:cubicBezTo>
                    <a:pt x="1371747" y="437824"/>
                    <a:pt x="1364633" y="440771"/>
                    <a:pt x="1357216" y="440771"/>
                  </a:cubicBezTo>
                  <a:lnTo>
                    <a:pt x="27968" y="440771"/>
                  </a:lnTo>
                  <a:cubicBezTo>
                    <a:pt x="20551" y="440771"/>
                    <a:pt x="13437" y="437824"/>
                    <a:pt x="8192" y="432579"/>
                  </a:cubicBezTo>
                  <a:cubicBezTo>
                    <a:pt x="2947" y="427334"/>
                    <a:pt x="0" y="420220"/>
                    <a:pt x="0" y="412802"/>
                  </a:cubicBezTo>
                  <a:lnTo>
                    <a:pt x="0" y="27968"/>
                  </a:lnTo>
                  <a:cubicBezTo>
                    <a:pt x="0" y="20551"/>
                    <a:pt x="2947" y="13437"/>
                    <a:pt x="8192" y="8192"/>
                  </a:cubicBezTo>
                  <a:cubicBezTo>
                    <a:pt x="13437" y="2947"/>
                    <a:pt x="20551" y="0"/>
                    <a:pt x="27968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85184" cy="497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1082" y="1344973"/>
            <a:ext cx="9007465" cy="7597055"/>
            <a:chOff x="0" y="0"/>
            <a:chExt cx="1395492" cy="11769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5492" cy="1176983"/>
            </a:xfrm>
            <a:custGeom>
              <a:avLst/>
              <a:gdLst/>
              <a:ahLst/>
              <a:cxnLst/>
              <a:rect r="r" b="b" t="t" l="l"/>
              <a:pathLst>
                <a:path h="1176983" w="1395492">
                  <a:moveTo>
                    <a:pt x="19769" y="0"/>
                  </a:moveTo>
                  <a:lnTo>
                    <a:pt x="1375724" y="0"/>
                  </a:lnTo>
                  <a:cubicBezTo>
                    <a:pt x="1386641" y="0"/>
                    <a:pt x="1395492" y="8851"/>
                    <a:pt x="1395492" y="19769"/>
                  </a:cubicBezTo>
                  <a:lnTo>
                    <a:pt x="1395492" y="1157214"/>
                  </a:lnTo>
                  <a:cubicBezTo>
                    <a:pt x="1395492" y="1168132"/>
                    <a:pt x="1386641" y="1176983"/>
                    <a:pt x="1375724" y="1176983"/>
                  </a:cubicBezTo>
                  <a:lnTo>
                    <a:pt x="19769" y="1176983"/>
                  </a:lnTo>
                  <a:cubicBezTo>
                    <a:pt x="8851" y="1176983"/>
                    <a:pt x="0" y="1168132"/>
                    <a:pt x="0" y="1157214"/>
                  </a:cubicBezTo>
                  <a:lnTo>
                    <a:pt x="0" y="19769"/>
                  </a:lnTo>
                  <a:cubicBezTo>
                    <a:pt x="0" y="8851"/>
                    <a:pt x="8851" y="0"/>
                    <a:pt x="19769" y="0"/>
                  </a:cubicBezTo>
                  <a:close/>
                </a:path>
              </a:pathLst>
            </a:custGeom>
            <a:blipFill>
              <a:blip r:embed="rId2"/>
              <a:stretch>
                <a:fillRect l="-13256" t="0" r="-132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917927" y="2548773"/>
            <a:ext cx="7929561" cy="259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84"/>
              </a:lnSpc>
            </a:pPr>
            <a:r>
              <a:rPr lang="en-US" sz="9013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 You</a:t>
            </a:r>
          </a:p>
          <a:p>
            <a:pPr algn="r">
              <a:lnSpc>
                <a:spcPts val="10184"/>
              </a:lnSpc>
            </a:pPr>
            <a:r>
              <a:rPr lang="en-US" sz="9013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for Attention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23687" y="6153121"/>
            <a:ext cx="2753665" cy="41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8"/>
              </a:lnSpc>
            </a:pPr>
            <a:r>
              <a:rPr lang="en-US" sz="2362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Roberto Giordano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9082" y="6791164"/>
            <a:ext cx="4188269" cy="35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929">
                <a:solidFill>
                  <a:srgbClr val="242424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roberto.giordano2@studio.unibo.it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73580" y="-18994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9287" y="772839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4395" y="2593014"/>
            <a:ext cx="4720385" cy="6309896"/>
            <a:chOff x="0" y="0"/>
            <a:chExt cx="1243229" cy="1661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3229" cy="1661866"/>
            </a:xfrm>
            <a:custGeom>
              <a:avLst/>
              <a:gdLst/>
              <a:ahLst/>
              <a:cxnLst/>
              <a:rect r="r" b="b" t="t" l="l"/>
              <a:pathLst>
                <a:path h="1661866" w="1243229">
                  <a:moveTo>
                    <a:pt x="34442" y="0"/>
                  </a:moveTo>
                  <a:lnTo>
                    <a:pt x="1208787" y="0"/>
                  </a:lnTo>
                  <a:cubicBezTo>
                    <a:pt x="1217921" y="0"/>
                    <a:pt x="1226682" y="3629"/>
                    <a:pt x="1233141" y="10088"/>
                  </a:cubicBezTo>
                  <a:cubicBezTo>
                    <a:pt x="1239600" y="16547"/>
                    <a:pt x="1243229" y="25308"/>
                    <a:pt x="1243229" y="34442"/>
                  </a:cubicBezTo>
                  <a:lnTo>
                    <a:pt x="1243229" y="1627424"/>
                  </a:lnTo>
                  <a:cubicBezTo>
                    <a:pt x="1243229" y="1646445"/>
                    <a:pt x="1227809" y="1661866"/>
                    <a:pt x="1208787" y="1661866"/>
                  </a:cubicBezTo>
                  <a:lnTo>
                    <a:pt x="34442" y="1661866"/>
                  </a:lnTo>
                  <a:cubicBezTo>
                    <a:pt x="25308" y="1661866"/>
                    <a:pt x="16547" y="1658237"/>
                    <a:pt x="10088" y="1651778"/>
                  </a:cubicBezTo>
                  <a:cubicBezTo>
                    <a:pt x="3629" y="1645319"/>
                    <a:pt x="0" y="1636558"/>
                    <a:pt x="0" y="1627424"/>
                  </a:cubicBezTo>
                  <a:lnTo>
                    <a:pt x="0" y="34442"/>
                  </a:lnTo>
                  <a:cubicBezTo>
                    <a:pt x="0" y="15420"/>
                    <a:pt x="15420" y="0"/>
                    <a:pt x="34442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43229" cy="1719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23318" y="2593014"/>
            <a:ext cx="4720385" cy="6309896"/>
            <a:chOff x="0" y="0"/>
            <a:chExt cx="1243229" cy="1661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3229" cy="1661866"/>
            </a:xfrm>
            <a:custGeom>
              <a:avLst/>
              <a:gdLst/>
              <a:ahLst/>
              <a:cxnLst/>
              <a:rect r="r" b="b" t="t" l="l"/>
              <a:pathLst>
                <a:path h="1661866" w="1243229">
                  <a:moveTo>
                    <a:pt x="34442" y="0"/>
                  </a:moveTo>
                  <a:lnTo>
                    <a:pt x="1208787" y="0"/>
                  </a:lnTo>
                  <a:cubicBezTo>
                    <a:pt x="1217921" y="0"/>
                    <a:pt x="1226682" y="3629"/>
                    <a:pt x="1233141" y="10088"/>
                  </a:cubicBezTo>
                  <a:cubicBezTo>
                    <a:pt x="1239600" y="16547"/>
                    <a:pt x="1243229" y="25308"/>
                    <a:pt x="1243229" y="34442"/>
                  </a:cubicBezTo>
                  <a:lnTo>
                    <a:pt x="1243229" y="1627424"/>
                  </a:lnTo>
                  <a:cubicBezTo>
                    <a:pt x="1243229" y="1646445"/>
                    <a:pt x="1227809" y="1661866"/>
                    <a:pt x="1208787" y="1661866"/>
                  </a:cubicBezTo>
                  <a:lnTo>
                    <a:pt x="34442" y="1661866"/>
                  </a:lnTo>
                  <a:cubicBezTo>
                    <a:pt x="25308" y="1661866"/>
                    <a:pt x="16547" y="1658237"/>
                    <a:pt x="10088" y="1651778"/>
                  </a:cubicBezTo>
                  <a:cubicBezTo>
                    <a:pt x="3629" y="1645319"/>
                    <a:pt x="0" y="1636558"/>
                    <a:pt x="0" y="1627424"/>
                  </a:cubicBezTo>
                  <a:lnTo>
                    <a:pt x="0" y="34442"/>
                  </a:lnTo>
                  <a:cubicBezTo>
                    <a:pt x="0" y="15420"/>
                    <a:pt x="15420" y="0"/>
                    <a:pt x="34442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43229" cy="1719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83807" y="2593014"/>
            <a:ext cx="4720385" cy="6309896"/>
            <a:chOff x="0" y="0"/>
            <a:chExt cx="1243229" cy="1661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3229" cy="1661866"/>
            </a:xfrm>
            <a:custGeom>
              <a:avLst/>
              <a:gdLst/>
              <a:ahLst/>
              <a:cxnLst/>
              <a:rect r="r" b="b" t="t" l="l"/>
              <a:pathLst>
                <a:path h="1661866" w="1243229">
                  <a:moveTo>
                    <a:pt x="34442" y="0"/>
                  </a:moveTo>
                  <a:lnTo>
                    <a:pt x="1208787" y="0"/>
                  </a:lnTo>
                  <a:cubicBezTo>
                    <a:pt x="1217921" y="0"/>
                    <a:pt x="1226682" y="3629"/>
                    <a:pt x="1233141" y="10088"/>
                  </a:cubicBezTo>
                  <a:cubicBezTo>
                    <a:pt x="1239600" y="16547"/>
                    <a:pt x="1243229" y="25308"/>
                    <a:pt x="1243229" y="34442"/>
                  </a:cubicBezTo>
                  <a:lnTo>
                    <a:pt x="1243229" y="1627424"/>
                  </a:lnTo>
                  <a:cubicBezTo>
                    <a:pt x="1243229" y="1646445"/>
                    <a:pt x="1227809" y="1661866"/>
                    <a:pt x="1208787" y="1661866"/>
                  </a:cubicBezTo>
                  <a:lnTo>
                    <a:pt x="34442" y="1661866"/>
                  </a:lnTo>
                  <a:cubicBezTo>
                    <a:pt x="25308" y="1661866"/>
                    <a:pt x="16547" y="1658237"/>
                    <a:pt x="10088" y="1651778"/>
                  </a:cubicBezTo>
                  <a:cubicBezTo>
                    <a:pt x="3629" y="1645319"/>
                    <a:pt x="0" y="1636558"/>
                    <a:pt x="0" y="1627424"/>
                  </a:cubicBezTo>
                  <a:lnTo>
                    <a:pt x="0" y="34442"/>
                  </a:lnTo>
                  <a:cubicBezTo>
                    <a:pt x="0" y="15420"/>
                    <a:pt x="15420" y="0"/>
                    <a:pt x="34442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43229" cy="1719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248" y="2892556"/>
            <a:ext cx="4158680" cy="4277738"/>
            <a:chOff x="0" y="0"/>
            <a:chExt cx="1204248" cy="1238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4248" cy="1238724"/>
            </a:xfrm>
            <a:custGeom>
              <a:avLst/>
              <a:gdLst/>
              <a:ahLst/>
              <a:cxnLst/>
              <a:rect r="r" b="b" t="t" l="l"/>
              <a:pathLst>
                <a:path h="1238724" w="1204248">
                  <a:moveTo>
                    <a:pt x="42817" y="0"/>
                  </a:moveTo>
                  <a:lnTo>
                    <a:pt x="1161431" y="0"/>
                  </a:lnTo>
                  <a:cubicBezTo>
                    <a:pt x="1172787" y="0"/>
                    <a:pt x="1183677" y="4511"/>
                    <a:pt x="1191707" y="12541"/>
                  </a:cubicBezTo>
                  <a:cubicBezTo>
                    <a:pt x="1199737" y="20571"/>
                    <a:pt x="1204248" y="31462"/>
                    <a:pt x="1204248" y="42817"/>
                  </a:cubicBezTo>
                  <a:lnTo>
                    <a:pt x="1204248" y="1195907"/>
                  </a:lnTo>
                  <a:cubicBezTo>
                    <a:pt x="1204248" y="1207263"/>
                    <a:pt x="1199737" y="1218154"/>
                    <a:pt x="1191707" y="1226184"/>
                  </a:cubicBezTo>
                  <a:cubicBezTo>
                    <a:pt x="1183677" y="1234213"/>
                    <a:pt x="1172787" y="1238724"/>
                    <a:pt x="1161431" y="1238724"/>
                  </a:cubicBezTo>
                  <a:lnTo>
                    <a:pt x="42817" y="1238724"/>
                  </a:lnTo>
                  <a:cubicBezTo>
                    <a:pt x="31462" y="1238724"/>
                    <a:pt x="20571" y="1234213"/>
                    <a:pt x="12541" y="1226184"/>
                  </a:cubicBezTo>
                  <a:cubicBezTo>
                    <a:pt x="4511" y="1218154"/>
                    <a:pt x="0" y="1207263"/>
                    <a:pt x="0" y="1195907"/>
                  </a:cubicBezTo>
                  <a:lnTo>
                    <a:pt x="0" y="42817"/>
                  </a:lnTo>
                  <a:cubicBezTo>
                    <a:pt x="0" y="31462"/>
                    <a:pt x="4511" y="20571"/>
                    <a:pt x="12541" y="12541"/>
                  </a:cubicBezTo>
                  <a:cubicBezTo>
                    <a:pt x="20571" y="4511"/>
                    <a:pt x="31462" y="0"/>
                    <a:pt x="42817" y="0"/>
                  </a:cubicBezTo>
                  <a:close/>
                </a:path>
              </a:pathLst>
            </a:custGeom>
            <a:blipFill>
              <a:blip r:embed="rId4"/>
              <a:stretch>
                <a:fillRect l="-24549" t="0" r="-6877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04171" y="2892556"/>
            <a:ext cx="4158680" cy="4277738"/>
            <a:chOff x="0" y="0"/>
            <a:chExt cx="1204248" cy="1238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4248" cy="1238724"/>
            </a:xfrm>
            <a:custGeom>
              <a:avLst/>
              <a:gdLst/>
              <a:ahLst/>
              <a:cxnLst/>
              <a:rect r="r" b="b" t="t" l="l"/>
              <a:pathLst>
                <a:path h="1238724" w="1204248">
                  <a:moveTo>
                    <a:pt x="42817" y="0"/>
                  </a:moveTo>
                  <a:lnTo>
                    <a:pt x="1161431" y="0"/>
                  </a:lnTo>
                  <a:cubicBezTo>
                    <a:pt x="1172787" y="0"/>
                    <a:pt x="1183677" y="4511"/>
                    <a:pt x="1191707" y="12541"/>
                  </a:cubicBezTo>
                  <a:cubicBezTo>
                    <a:pt x="1199737" y="20571"/>
                    <a:pt x="1204248" y="31462"/>
                    <a:pt x="1204248" y="42817"/>
                  </a:cubicBezTo>
                  <a:lnTo>
                    <a:pt x="1204248" y="1195907"/>
                  </a:lnTo>
                  <a:cubicBezTo>
                    <a:pt x="1204248" y="1207263"/>
                    <a:pt x="1199737" y="1218154"/>
                    <a:pt x="1191707" y="1226184"/>
                  </a:cubicBezTo>
                  <a:cubicBezTo>
                    <a:pt x="1183677" y="1234213"/>
                    <a:pt x="1172787" y="1238724"/>
                    <a:pt x="1161431" y="1238724"/>
                  </a:cubicBezTo>
                  <a:lnTo>
                    <a:pt x="42817" y="1238724"/>
                  </a:lnTo>
                  <a:cubicBezTo>
                    <a:pt x="31462" y="1238724"/>
                    <a:pt x="20571" y="1234213"/>
                    <a:pt x="12541" y="1226184"/>
                  </a:cubicBezTo>
                  <a:cubicBezTo>
                    <a:pt x="4511" y="1218154"/>
                    <a:pt x="0" y="1207263"/>
                    <a:pt x="0" y="1195907"/>
                  </a:cubicBezTo>
                  <a:lnTo>
                    <a:pt x="0" y="42817"/>
                  </a:lnTo>
                  <a:cubicBezTo>
                    <a:pt x="0" y="31462"/>
                    <a:pt x="4511" y="20571"/>
                    <a:pt x="12541" y="12541"/>
                  </a:cubicBezTo>
                  <a:cubicBezTo>
                    <a:pt x="20571" y="4511"/>
                    <a:pt x="31462" y="0"/>
                    <a:pt x="42817" y="0"/>
                  </a:cubicBezTo>
                  <a:close/>
                </a:path>
              </a:pathLst>
            </a:custGeom>
            <a:blipFill>
              <a:blip r:embed="rId5"/>
              <a:stretch>
                <a:fillRect l="-20172" t="0" r="-6439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064660" y="2892556"/>
            <a:ext cx="4158680" cy="4277738"/>
            <a:chOff x="0" y="0"/>
            <a:chExt cx="1204248" cy="1238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4248" cy="1238724"/>
            </a:xfrm>
            <a:custGeom>
              <a:avLst/>
              <a:gdLst/>
              <a:ahLst/>
              <a:cxnLst/>
              <a:rect r="r" b="b" t="t" l="l"/>
              <a:pathLst>
                <a:path h="1238724" w="1204248">
                  <a:moveTo>
                    <a:pt x="42817" y="0"/>
                  </a:moveTo>
                  <a:lnTo>
                    <a:pt x="1161431" y="0"/>
                  </a:lnTo>
                  <a:cubicBezTo>
                    <a:pt x="1172787" y="0"/>
                    <a:pt x="1183677" y="4511"/>
                    <a:pt x="1191707" y="12541"/>
                  </a:cubicBezTo>
                  <a:cubicBezTo>
                    <a:pt x="1199737" y="20571"/>
                    <a:pt x="1204248" y="31462"/>
                    <a:pt x="1204248" y="42817"/>
                  </a:cubicBezTo>
                  <a:lnTo>
                    <a:pt x="1204248" y="1195907"/>
                  </a:lnTo>
                  <a:cubicBezTo>
                    <a:pt x="1204248" y="1207263"/>
                    <a:pt x="1199737" y="1218154"/>
                    <a:pt x="1191707" y="1226184"/>
                  </a:cubicBezTo>
                  <a:cubicBezTo>
                    <a:pt x="1183677" y="1234213"/>
                    <a:pt x="1172787" y="1238724"/>
                    <a:pt x="1161431" y="1238724"/>
                  </a:cubicBezTo>
                  <a:lnTo>
                    <a:pt x="42817" y="1238724"/>
                  </a:lnTo>
                  <a:cubicBezTo>
                    <a:pt x="31462" y="1238724"/>
                    <a:pt x="20571" y="1234213"/>
                    <a:pt x="12541" y="1226184"/>
                  </a:cubicBezTo>
                  <a:cubicBezTo>
                    <a:pt x="4511" y="1218154"/>
                    <a:pt x="0" y="1207263"/>
                    <a:pt x="0" y="1195907"/>
                  </a:cubicBezTo>
                  <a:lnTo>
                    <a:pt x="0" y="42817"/>
                  </a:lnTo>
                  <a:cubicBezTo>
                    <a:pt x="0" y="31462"/>
                    <a:pt x="4511" y="20571"/>
                    <a:pt x="12541" y="12541"/>
                  </a:cubicBezTo>
                  <a:cubicBezTo>
                    <a:pt x="20571" y="4511"/>
                    <a:pt x="31462" y="0"/>
                    <a:pt x="42817" y="0"/>
                  </a:cubicBezTo>
                  <a:close/>
                </a:path>
              </a:pathLst>
            </a:custGeom>
            <a:blipFill>
              <a:blip r:embed="rId6"/>
              <a:stretch>
                <a:fillRect l="-7503" t="0" r="-7503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358612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99070" y="1085850"/>
            <a:ext cx="106898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b="true" sz="7499">
                <a:solidFill>
                  <a:srgbClr val="242424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Variables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9568" y="7581205"/>
            <a:ext cx="451900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Surface temperature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4497" y="7581205"/>
            <a:ext cx="451900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Air temperature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29427" y="7581205"/>
            <a:ext cx="451900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Air temperature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19408" y="8092837"/>
            <a:ext cx="272800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at pression 1.6hPa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8125"/>
            <a:ext cx="454953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b="true" sz="7200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Variables Selection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12693" y="532630"/>
            <a:ext cx="11160957" cy="9221740"/>
          </a:xfrm>
          <a:custGeom>
            <a:avLst/>
            <a:gdLst/>
            <a:ahLst/>
            <a:cxnLst/>
            <a:rect r="r" b="b" t="t" l="l"/>
            <a:pathLst>
              <a:path h="9221740" w="11160957">
                <a:moveTo>
                  <a:pt x="0" y="0"/>
                </a:moveTo>
                <a:lnTo>
                  <a:pt x="11160957" y="0"/>
                </a:lnTo>
                <a:lnTo>
                  <a:pt x="11160957" y="9221740"/>
                </a:lnTo>
                <a:lnTo>
                  <a:pt x="0" y="92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10613"/>
            <a:ext cx="5173556" cy="2532887"/>
          </a:xfrm>
          <a:custGeom>
            <a:avLst/>
            <a:gdLst/>
            <a:ahLst/>
            <a:cxnLst/>
            <a:rect r="r" b="b" t="t" l="l"/>
            <a:pathLst>
              <a:path h="2532887" w="5173556">
                <a:moveTo>
                  <a:pt x="0" y="0"/>
                </a:moveTo>
                <a:lnTo>
                  <a:pt x="5173556" y="0"/>
                </a:lnTo>
                <a:lnTo>
                  <a:pt x="5173556" y="2532887"/>
                </a:lnTo>
                <a:lnTo>
                  <a:pt x="0" y="253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5873" y="567216"/>
            <a:ext cx="8631289" cy="6548990"/>
          </a:xfrm>
          <a:custGeom>
            <a:avLst/>
            <a:gdLst/>
            <a:ahLst/>
            <a:cxnLst/>
            <a:rect r="r" b="b" t="t" l="l"/>
            <a:pathLst>
              <a:path h="6548990" w="8631289">
                <a:moveTo>
                  <a:pt x="0" y="0"/>
                </a:moveTo>
                <a:lnTo>
                  <a:pt x="8631289" y="0"/>
                </a:lnTo>
                <a:lnTo>
                  <a:pt x="8631289" y="6548990"/>
                </a:lnTo>
                <a:lnTo>
                  <a:pt x="0" y="6548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2184" y="7632604"/>
            <a:ext cx="10087116" cy="186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27"/>
              </a:lnSpc>
            </a:pPr>
            <a:r>
              <a:rPr lang="en-US" b="true" sz="656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Latitude and Longitude Approximation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5025" y="1093877"/>
            <a:ext cx="8048625" cy="8099245"/>
          </a:xfrm>
          <a:custGeom>
            <a:avLst/>
            <a:gdLst/>
            <a:ahLst/>
            <a:cxnLst/>
            <a:rect r="r" b="b" t="t" l="l"/>
            <a:pathLst>
              <a:path h="8099245" w="8048625">
                <a:moveTo>
                  <a:pt x="0" y="0"/>
                </a:moveTo>
                <a:lnTo>
                  <a:pt x="8048625" y="0"/>
                </a:lnTo>
                <a:lnTo>
                  <a:pt x="8048625" y="8099246"/>
                </a:lnTo>
                <a:lnTo>
                  <a:pt x="0" y="8099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7655" y="4114800"/>
            <a:ext cx="6834345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6800" u="non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Static Graph Creation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ircle futuristic tech line"/>
          <p:cNvSpPr/>
          <p:nvPr/>
        </p:nvSpPr>
        <p:spPr>
          <a:xfrm flipH="false" flipV="false" rot="0">
            <a:off x="15201900" y="-1559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Model Architecture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DAGY0tvvwno</dc:identifier>
  <dcterms:modified xsi:type="dcterms:W3CDTF">2011-08-01T06:04:30Z</dcterms:modified>
  <cp:revision>1</cp:revision>
  <dc:title>ANOMALY DETECTION ON TIME SERIES GRAPHS</dc:title>
</cp:coreProperties>
</file>